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17"/>
  </p:notesMasterIdLst>
  <p:handoutMasterIdLst>
    <p:handoutMasterId r:id="rId18"/>
  </p:handout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65" autoAdjust="0"/>
  </p:normalViewPr>
  <p:slideViewPr>
    <p:cSldViewPr>
      <p:cViewPr varScale="1">
        <p:scale>
          <a:sx n="54" d="100"/>
          <a:sy n="54" d="100"/>
        </p:scale>
        <p:origin x="164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E99A182-6C20-4628-A4B1-FC126F4612CC}" type="datetimeFigureOut">
              <a:rPr lang="en-US"/>
              <a:pPr>
                <a:defRPr/>
              </a:pPr>
              <a:t>10/9/2017</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C5DF084-FE4E-4EF4-BF2D-486B6BA4C2CD}" type="slidenum">
              <a:rPr lang="en-US"/>
              <a:pPr>
                <a:defRPr/>
              </a:pPr>
              <a:t>‹#›</a:t>
            </a:fld>
            <a:endParaRPr lang="en-US"/>
          </a:p>
        </p:txBody>
      </p:sp>
    </p:spTree>
    <p:extLst>
      <p:ext uri="{BB962C8B-B14F-4D97-AF65-F5344CB8AC3E}">
        <p14:creationId xmlns:p14="http://schemas.microsoft.com/office/powerpoint/2010/main" val="7215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2546" tIns="46273" rIns="92546" bIns="46273" rtlCol="0"/>
          <a:lstStyle>
            <a:lvl1pPr algn="r" fontAlgn="auto">
              <a:spcBef>
                <a:spcPts val="0"/>
              </a:spcBef>
              <a:spcAft>
                <a:spcPts val="0"/>
              </a:spcAft>
              <a:defRPr sz="1200">
                <a:latin typeface="+mn-lt"/>
              </a:defRPr>
            </a:lvl1pPr>
          </a:lstStyle>
          <a:p>
            <a:pPr>
              <a:defRPr/>
            </a:pPr>
            <a:fld id="{B46AEFEF-B1D2-4E08-A992-0065D3D6406E}" type="datetimeFigureOut">
              <a:rPr lang="en-US"/>
              <a:pPr>
                <a:defRPr/>
              </a:pPr>
              <a:t>10/9/2017</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pPr lvl="0"/>
            <a:endParaRPr lang="en-US" noProof="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2546" tIns="46273" rIns="92546" bIns="462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7288"/>
            <a:ext cx="3013075" cy="461962"/>
          </a:xfrm>
          <a:prstGeom prst="rect">
            <a:avLst/>
          </a:prstGeom>
        </p:spPr>
        <p:txBody>
          <a:bodyPr vert="horz" lIns="92546" tIns="46273" rIns="92546" bIns="4627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2546" tIns="46273" rIns="92546" bIns="46273" rtlCol="0" anchor="b"/>
          <a:lstStyle>
            <a:lvl1pPr algn="r" fontAlgn="auto">
              <a:spcBef>
                <a:spcPts val="0"/>
              </a:spcBef>
              <a:spcAft>
                <a:spcPts val="0"/>
              </a:spcAft>
              <a:defRPr sz="1200">
                <a:latin typeface="+mn-lt"/>
              </a:defRPr>
            </a:lvl1pPr>
          </a:lstStyle>
          <a:p>
            <a:pPr>
              <a:defRPr/>
            </a:pPr>
            <a:fld id="{4AFBACC9-9586-4952-9832-46403DA31BAF}" type="slidenum">
              <a:rPr lang="en-US"/>
              <a:pPr>
                <a:defRPr/>
              </a:pPr>
              <a:t>‹#›</a:t>
            </a:fld>
            <a:endParaRPr lang="en-US"/>
          </a:p>
        </p:txBody>
      </p:sp>
    </p:spTree>
    <p:extLst>
      <p:ext uri="{BB962C8B-B14F-4D97-AF65-F5344CB8AC3E}">
        <p14:creationId xmlns:p14="http://schemas.microsoft.com/office/powerpoint/2010/main" val="1502713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dirty="0" smtClean="0"/>
          </a:p>
          <a:p>
            <a:pPr eaLnBrk="1" hangingPunct="1">
              <a:spcBef>
                <a:spcPct val="0"/>
              </a:spcBef>
              <a:defRPr/>
            </a:pPr>
            <a:endParaRPr lang="en-US" dirty="0" smtClean="0"/>
          </a:p>
          <a:p>
            <a:pPr eaLnBrk="1" hangingPunct="1">
              <a:spcBef>
                <a:spcPct val="0"/>
              </a:spcBef>
              <a:defRPr/>
            </a:pPr>
            <a:endParaRPr 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E24F51A-D4DD-4D10-A8A1-250F13085D50}" type="slidenum">
              <a:rPr lang="en-US" smtClean="0">
                <a:latin typeface="Calibri" pitchFamily="34" charset="0"/>
              </a:rPr>
              <a:pPr eaLnBrk="1" fontAlgn="base" hangingPunct="1">
                <a:spcBef>
                  <a:spcPct val="0"/>
                </a:spcBef>
                <a:spcAft>
                  <a:spcPct val="0"/>
                </a:spcAft>
              </a:pPr>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dirty="0" smtClean="0"/>
          </a:p>
          <a:p>
            <a:pPr eaLnBrk="1" hangingPunct="1">
              <a:spcBef>
                <a:spcPct val="0"/>
              </a:spcBef>
            </a:pPr>
            <a:r>
              <a:rPr lang="en-US" dirty="0" smtClean="0"/>
              <a:t>Sometimes you will be asked difficult or inappropriate questions by an audience member – here are some ways to deal with it </a:t>
            </a:r>
          </a:p>
          <a:p>
            <a:pPr eaLnBrk="1" hangingPunct="1">
              <a:spcBef>
                <a:spcPct val="0"/>
              </a:spcBef>
            </a:pPr>
            <a:endParaRPr lang="en-US" b="1" dirty="0" smtClean="0"/>
          </a:p>
          <a:p>
            <a:pPr eaLnBrk="1" hangingPunct="1">
              <a:spcBef>
                <a:spcPct val="0"/>
              </a:spcBef>
            </a:pPr>
            <a:r>
              <a:rPr lang="en-US" altLang="en-US" b="1" dirty="0" smtClean="0"/>
              <a:t>Restate your purpose and move on – </a:t>
            </a:r>
            <a:r>
              <a:rPr lang="en-US" altLang="en-US" dirty="0" smtClean="0"/>
              <a:t>“Thanks for your comments.  There’s so much we could talk about.  Let’s focus our attention on our purpose for today…”  </a:t>
            </a:r>
          </a:p>
          <a:p>
            <a:pPr eaLnBrk="1" hangingPunct="1">
              <a:spcBef>
                <a:spcPct val="0"/>
              </a:spcBef>
            </a:pPr>
            <a:endParaRPr lang="en-US" altLang="en-US" dirty="0" smtClean="0"/>
          </a:p>
          <a:p>
            <a:pPr eaLnBrk="1" hangingPunct="1">
              <a:spcBef>
                <a:spcPct val="0"/>
              </a:spcBef>
            </a:pPr>
            <a:r>
              <a:rPr lang="en-US" altLang="en-US" b="1" dirty="0" smtClean="0"/>
              <a:t>Open the question up to the entire group – </a:t>
            </a:r>
            <a:r>
              <a:rPr lang="en-US" altLang="en-US" dirty="0" smtClean="0"/>
              <a:t>“That’s an interesting question.  Let’s see if anyone else would like to respond.”  </a:t>
            </a:r>
          </a:p>
          <a:p>
            <a:pPr eaLnBrk="1" hangingPunct="1">
              <a:spcBef>
                <a:spcPct val="0"/>
              </a:spcBef>
            </a:pPr>
            <a:endParaRPr lang="en-US" altLang="en-US" dirty="0" smtClean="0"/>
          </a:p>
          <a:p>
            <a:pPr eaLnBrk="1" hangingPunct="1">
              <a:spcBef>
                <a:spcPct val="0"/>
              </a:spcBef>
            </a:pPr>
            <a:r>
              <a:rPr lang="en-US" altLang="en-US" b="1" dirty="0" smtClean="0"/>
              <a:t>Generalize the question to the larger issue – </a:t>
            </a:r>
            <a:r>
              <a:rPr lang="en-US" altLang="en-US" dirty="0" smtClean="0"/>
              <a:t>“Many young people who are homeless come from families with a history of drug and alcohol abuse.  We can help those families by…”  </a:t>
            </a:r>
          </a:p>
          <a:p>
            <a:pPr eaLnBrk="1" hangingPunct="1">
              <a:spcBef>
                <a:spcPct val="0"/>
              </a:spcBef>
            </a:pPr>
            <a:endParaRPr lang="en-US" altLang="en-US" dirty="0" smtClean="0"/>
          </a:p>
          <a:p>
            <a:pPr eaLnBrk="1" hangingPunct="1">
              <a:spcBef>
                <a:spcPct val="0"/>
              </a:spcBef>
            </a:pPr>
            <a:r>
              <a:rPr lang="en-US" altLang="en-US" b="1" dirty="0" smtClean="0"/>
              <a:t>Decline to answer – </a:t>
            </a:r>
            <a:r>
              <a:rPr lang="en-US" altLang="en-US" dirty="0" smtClean="0"/>
              <a:t>“That’s something I would prefer not to discuss.  Thanks for understanding.  Next question?”  As long as your polite you can always decline to answer </a:t>
            </a:r>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99D62F4-E2E6-4F5E-AFA2-94FEA3986C86}"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4AB54C4-BAA3-4521-8EAF-0FC6997086C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b="1"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AA3A70D-72B0-41BC-8C1E-C35C04E9AF5A}" type="slidenum">
              <a:rPr lang="en-US" smtClean="0">
                <a:latin typeface="Calibri" pitchFamily="34" charset="0"/>
              </a:rPr>
              <a:pPr eaLnBrk="1" fontAlgn="base" hangingPunct="1">
                <a:spcBef>
                  <a:spcPct val="0"/>
                </a:spcBef>
                <a:spcAft>
                  <a:spcPct val="0"/>
                </a:spcAft>
              </a:pPr>
              <a:t>12</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C0FC621-3E3E-4B99-BC5C-4602591ABE66}" type="slidenum">
              <a:rPr lang="en-US" smtClean="0">
                <a:latin typeface="Calibri" pitchFamily="34" charset="0"/>
              </a:rPr>
              <a:pPr eaLnBrk="1" fontAlgn="base" hangingPunct="1">
                <a:spcBef>
                  <a:spcPct val="0"/>
                </a:spcBef>
                <a:spcAft>
                  <a:spcPct val="0"/>
                </a:spcAft>
              </a:pPr>
              <a:t>13</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AFAB679-842C-4879-A8D8-979D6175048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3E7CBF2-DF51-4B2A-BB63-2DE378F0583E}"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63C9A7A-9469-4875-B0D6-ED25C92DBA7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25298F5-C534-4FFA-ADD8-D091625E8C2E}" type="slidenum">
              <a:rPr lang="en-US" smtClean="0">
                <a:latin typeface="Calibri" pitchFamily="34" charset="0"/>
              </a:rPr>
              <a:pPr eaLnBrk="1" fontAlgn="base" hangingPunct="1">
                <a:spcBef>
                  <a:spcPct val="0"/>
                </a:spcBef>
                <a:spcAft>
                  <a:spcPct val="0"/>
                </a:spcAft>
              </a:pPr>
              <a:t>3</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b="1" dirty="0" smtClean="0"/>
          </a:p>
          <a:p>
            <a:r>
              <a:rPr lang="en-US" sz="1200" b="1" kern="1200" dirty="0" smtClean="0">
                <a:solidFill>
                  <a:schemeClr val="tx1"/>
                </a:solidFill>
                <a:effectLst/>
                <a:latin typeface="+mn-lt"/>
                <a:ea typeface="+mn-ea"/>
                <a:cs typeface="+mn-cs"/>
              </a:rPr>
              <a:t>Helps “put a face” to a problem </a:t>
            </a:r>
            <a:r>
              <a:rPr lang="en-US" sz="1200" kern="1200" dirty="0" smtClean="0">
                <a:solidFill>
                  <a:schemeClr val="tx1"/>
                </a:solidFill>
                <a:effectLst/>
                <a:latin typeface="+mn-lt"/>
                <a:ea typeface="+mn-ea"/>
                <a:cs typeface="+mn-cs"/>
              </a:rPr>
              <a:t>– workers and officials hear statistics all the time about foster care.  Stats are easier to ignore than someone’s personal story and how it affected them as part of that statistic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Inspires change in the system and in individuals </a:t>
            </a:r>
            <a:r>
              <a:rPr lang="en-US" sz="1200" kern="1200" dirty="0" smtClean="0">
                <a:solidFill>
                  <a:schemeClr val="tx1"/>
                </a:solidFill>
                <a:effectLst/>
                <a:latin typeface="+mn-lt"/>
                <a:ea typeface="+mn-ea"/>
                <a:cs typeface="+mn-cs"/>
              </a:rPr>
              <a:t>– by sharing your stories and recommendations for changes, individual workers may be inspired to do something different in their everyday work or want to make changes in their agency or the system as a whole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Influences people’s perceptions and stereotypes – </a:t>
            </a:r>
            <a:r>
              <a:rPr lang="en-US" sz="1200" kern="1200" dirty="0" smtClean="0">
                <a:solidFill>
                  <a:schemeClr val="tx1"/>
                </a:solidFill>
                <a:effectLst/>
                <a:latin typeface="+mn-lt"/>
                <a:ea typeface="+mn-ea"/>
                <a:cs typeface="+mn-cs"/>
              </a:rPr>
              <a:t>There are prejudices and perceptions about youth in the foster care system.  By sharing your story in a thoughtful way, you can help break down negative stereotypes and change people’s minds</a:t>
            </a:r>
            <a:r>
              <a:rPr lang="en-US" sz="1200" kern="1200" smtClean="0">
                <a:solidFill>
                  <a:schemeClr val="tx1"/>
                </a:solidFill>
                <a:effectLst/>
                <a:latin typeface="+mn-lt"/>
                <a:ea typeface="+mn-ea"/>
                <a:cs typeface="+mn-cs"/>
              </a:rPr>
              <a:t>.  </a:t>
            </a:r>
            <a:br>
              <a:rPr lang="en-US" sz="1200" kern="120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Youth and alumni of the system are the experts – </a:t>
            </a:r>
            <a:r>
              <a:rPr lang="en-US" sz="1200" kern="1200" dirty="0" smtClean="0">
                <a:solidFill>
                  <a:schemeClr val="tx1"/>
                </a:solidFill>
                <a:effectLst/>
                <a:latin typeface="+mn-lt"/>
                <a:ea typeface="+mn-ea"/>
                <a:cs typeface="+mn-cs"/>
              </a:rPr>
              <a:t>They know about the system because they have lived it.  Your “on the ground” experience is very important because it shows how the system actually works.  It shows how the laws, policies, and people working in the system actually affect the youth living in the system.</a:t>
            </a:r>
            <a:endParaRPr lang="en-US" b="1"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18770A7-33A0-490D-B90B-59090A176F8C}" type="slidenum">
              <a:rPr lang="en-US" smtClean="0">
                <a:latin typeface="Calibri" pitchFamily="34" charset="0"/>
              </a:rPr>
              <a:pPr eaLnBrk="1" fontAlgn="base" hangingPunct="1">
                <a:spcBef>
                  <a:spcPct val="0"/>
                </a:spcBef>
                <a:spcAft>
                  <a:spcPct val="0"/>
                </a:spcAft>
              </a:pPr>
              <a:t>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b="1" dirty="0" smtClean="0"/>
          </a:p>
          <a:p>
            <a:pPr eaLnBrk="1" hangingPunct="1">
              <a:spcBef>
                <a:spcPct val="0"/>
              </a:spcBef>
            </a:pPr>
            <a:r>
              <a:rPr lang="en-US" altLang="en-US" b="1" dirty="0" smtClean="0"/>
              <a:t>Sharing remorse/over-sharing </a:t>
            </a:r>
            <a:r>
              <a:rPr lang="en-US" altLang="en-US" dirty="0" smtClean="0"/>
              <a:t>– this happens when you share something that you didn’t mean to share or you feel embarrassed about sharing afterwards because it felt good to share in the moment or you got caught up in the moment </a:t>
            </a:r>
          </a:p>
          <a:p>
            <a:pPr eaLnBrk="1" hangingPunct="1">
              <a:spcBef>
                <a:spcPct val="0"/>
              </a:spcBef>
            </a:pPr>
            <a:endParaRPr lang="en-US" altLang="en-US" dirty="0" smtClean="0"/>
          </a:p>
          <a:p>
            <a:pPr eaLnBrk="1" hangingPunct="1">
              <a:spcBef>
                <a:spcPct val="0"/>
              </a:spcBef>
            </a:pPr>
            <a:r>
              <a:rPr lang="en-US" altLang="en-US" b="1" dirty="0" smtClean="0"/>
              <a:t>Memories can be painful – </a:t>
            </a:r>
            <a:r>
              <a:rPr lang="en-US" altLang="en-US" dirty="0" smtClean="0"/>
              <a:t>speaking to an audience about your personal life is a unique experience.  Sometimes, when you’re sharing some of your memories, especially if they represent a time in your life that you haven’t fully recovered from yet – powerful emotions can come up right during the presentation.  </a:t>
            </a:r>
          </a:p>
          <a:p>
            <a:pPr eaLnBrk="1" hangingPunct="1">
              <a:spcBef>
                <a:spcPct val="0"/>
              </a:spcBef>
            </a:pPr>
            <a:endParaRPr lang="en-US" altLang="en-US" dirty="0" smtClean="0"/>
          </a:p>
          <a:p>
            <a:pPr eaLnBrk="1" hangingPunct="1">
              <a:spcBef>
                <a:spcPct val="0"/>
              </a:spcBef>
            </a:pPr>
            <a:r>
              <a:rPr lang="en-US" altLang="en-US" b="1" dirty="0" smtClean="0"/>
              <a:t>Some people only hear what they want to hear – </a:t>
            </a:r>
            <a:r>
              <a:rPr lang="en-US" altLang="en-US" dirty="0" smtClean="0"/>
              <a:t>you don’t and can’t control the audience.  You could tell a life changing story about hope and how you overcame obstacles and became a huge success and someone in the audience might only focus on the 1% of your story that dealt with the one time when you got arrested.  </a:t>
            </a:r>
          </a:p>
          <a:p>
            <a:pPr eaLnBrk="1" hangingPunct="1">
              <a:spcBef>
                <a:spcPct val="0"/>
              </a:spcBef>
            </a:pPr>
            <a:endParaRPr lang="en-US" altLang="en-US" dirty="0" smtClean="0"/>
          </a:p>
          <a:p>
            <a:pPr eaLnBrk="1" hangingPunct="1">
              <a:spcBef>
                <a:spcPct val="0"/>
              </a:spcBef>
            </a:pPr>
            <a:r>
              <a:rPr lang="en-US" altLang="en-US" b="1" dirty="0" smtClean="0"/>
              <a:t>It’s personal – it’s YOUR life! – </a:t>
            </a:r>
            <a:r>
              <a:rPr lang="en-US" altLang="en-US" dirty="0" smtClean="0"/>
              <a:t>when you’re done sharing your story, you’re still going to be living your life.  You’re educating people and helping them to think about things differently but it’s not with something you learned in a book – it’s with your own experiences.   </a:t>
            </a:r>
            <a:endParaRPr lang="en-US" altLang="en-US" b="1" dirty="0" smtClean="0"/>
          </a:p>
          <a:p>
            <a:pPr eaLnBrk="1" hangingPunct="1">
              <a:spcBef>
                <a:spcPct val="0"/>
              </a:spcBef>
            </a:pPr>
            <a:endParaRPr lang="en-US" altLang="en-US" dirty="0" smtClean="0"/>
          </a:p>
          <a:p>
            <a:pPr eaLnBrk="1" hangingPunct="1">
              <a:spcBef>
                <a:spcPct val="0"/>
              </a:spcBef>
            </a:pPr>
            <a:endParaRPr lang="en-US" dirty="0" smtClean="0"/>
          </a:p>
          <a:p>
            <a:pPr eaLnBrk="1" hangingPunct="1">
              <a:spcBef>
                <a:spcPct val="0"/>
              </a:spcBef>
            </a:pPr>
            <a:endParaRPr lang="en-US" b="1"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D2B5250-EFAB-434A-9A7A-EB33EDFE240A}"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p>
          <a:p>
            <a:pPr eaLnBrk="1" hangingPunct="1">
              <a:spcBef>
                <a:spcPct val="0"/>
              </a:spcBef>
            </a:pPr>
            <a:r>
              <a:rPr lang="en-US" b="1" dirty="0" smtClean="0"/>
              <a:t>Be prepared – </a:t>
            </a:r>
            <a:r>
              <a:rPr lang="en-US" dirty="0" smtClean="0"/>
              <a:t>by thinking about your story beforehand and what you’re comfortable to share, thinking about the audience you’re sharing with, and knowing how you plan to get your story across</a:t>
            </a:r>
          </a:p>
          <a:p>
            <a:pPr eaLnBrk="1" hangingPunct="1">
              <a:spcBef>
                <a:spcPct val="0"/>
              </a:spcBef>
            </a:pPr>
            <a:endParaRPr lang="en-US" dirty="0" smtClean="0"/>
          </a:p>
          <a:p>
            <a:pPr eaLnBrk="1" hangingPunct="1">
              <a:spcBef>
                <a:spcPct val="0"/>
              </a:spcBef>
            </a:pPr>
            <a:r>
              <a:rPr lang="en-US" b="1" dirty="0" smtClean="0"/>
              <a:t>Be strategic – </a:t>
            </a:r>
            <a:r>
              <a:rPr lang="en-US" dirty="0" smtClean="0"/>
              <a:t>connected to how you actually share your story – will be discussed in next slide </a:t>
            </a:r>
          </a:p>
          <a:p>
            <a:pPr eaLnBrk="1" hangingPunct="1">
              <a:spcBef>
                <a:spcPct val="0"/>
              </a:spcBef>
            </a:pPr>
            <a:endParaRPr lang="en-US" dirty="0" smtClean="0"/>
          </a:p>
          <a:p>
            <a:pPr eaLnBrk="1" hangingPunct="1">
              <a:spcBef>
                <a:spcPct val="0"/>
              </a:spcBef>
            </a:pPr>
            <a:r>
              <a:rPr lang="en-US" b="1" dirty="0" smtClean="0"/>
              <a:t>Be honest – </a:t>
            </a:r>
            <a:r>
              <a:rPr lang="en-US" dirty="0" smtClean="0"/>
              <a:t>not only should you be honest with your story but be honest after you share your story if it is affecting you – talk to a friend, parent, or someone you trust about how you’re feeling </a:t>
            </a:r>
            <a:endParaRPr lang="en-US" b="1"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DB48061-1097-4A5F-B338-FD03DA747309}"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p>
          <a:p>
            <a:pPr eaLnBrk="1" hangingPunct="1">
              <a:spcBef>
                <a:spcPct val="0"/>
              </a:spcBef>
            </a:pPr>
            <a:r>
              <a:rPr lang="en-US" b="1" dirty="0" smtClean="0"/>
              <a:t>Your purpose – </a:t>
            </a:r>
            <a:r>
              <a:rPr lang="en-US" dirty="0" smtClean="0"/>
              <a:t>What do you hope to accomplish by sharing part of your life story?  What do you want your audience to learn?  What action do you want them to take?  </a:t>
            </a:r>
          </a:p>
          <a:p>
            <a:pPr eaLnBrk="1" hangingPunct="1">
              <a:spcBef>
                <a:spcPct val="0"/>
              </a:spcBef>
            </a:pPr>
            <a:endParaRPr lang="en-US" dirty="0" smtClean="0"/>
          </a:p>
          <a:p>
            <a:pPr eaLnBrk="1" hangingPunct="1">
              <a:spcBef>
                <a:spcPct val="0"/>
              </a:spcBef>
            </a:pPr>
            <a:r>
              <a:rPr lang="en-US" b="1" dirty="0" smtClean="0"/>
              <a:t>What you will share – </a:t>
            </a:r>
            <a:r>
              <a:rPr lang="en-US" dirty="0" smtClean="0"/>
              <a:t>think about what part of your story you feel comfortable sharing and what part you want to be kept private – this is your decision and not anyone else’s </a:t>
            </a:r>
          </a:p>
          <a:p>
            <a:pPr eaLnBrk="1" hangingPunct="1">
              <a:spcBef>
                <a:spcPct val="0"/>
              </a:spcBef>
            </a:pPr>
            <a:endParaRPr lang="en-US" dirty="0" smtClean="0"/>
          </a:p>
          <a:p>
            <a:pPr eaLnBrk="1" hangingPunct="1">
              <a:spcBef>
                <a:spcPct val="0"/>
              </a:spcBef>
            </a:pPr>
            <a:r>
              <a:rPr lang="en-US" b="1" dirty="0" smtClean="0"/>
              <a:t>The details – </a:t>
            </a:r>
            <a:r>
              <a:rPr lang="en-US" dirty="0" smtClean="0"/>
              <a:t>details are important – being brief and interesting when telling your story is important – details can help “bring a story to life” </a:t>
            </a:r>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b="1"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7F697E7-70B8-4AFE-ACAA-16F76A8332EC}"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p>
          <a:p>
            <a:pPr eaLnBrk="1" hangingPunct="1">
              <a:spcBef>
                <a:spcPct val="0"/>
              </a:spcBef>
            </a:pPr>
            <a:r>
              <a:rPr lang="en-US" b="1" dirty="0" smtClean="0"/>
              <a:t>Audience – </a:t>
            </a:r>
            <a:r>
              <a:rPr lang="en-US" dirty="0" smtClean="0"/>
              <a:t>put yourself in your audience’s shoes – who are they?  Why are they here?  What do they want to learn from your story?  </a:t>
            </a:r>
          </a:p>
          <a:p>
            <a:pPr eaLnBrk="1" hangingPunct="1">
              <a:spcBef>
                <a:spcPct val="0"/>
              </a:spcBef>
            </a:pPr>
            <a:endParaRPr lang="en-US" dirty="0" smtClean="0"/>
          </a:p>
          <a:p>
            <a:pPr eaLnBrk="1" hangingPunct="1">
              <a:spcBef>
                <a:spcPct val="0"/>
              </a:spcBef>
            </a:pPr>
            <a:r>
              <a:rPr lang="en-US" b="1" dirty="0" smtClean="0"/>
              <a:t>Purpose – </a:t>
            </a:r>
            <a:r>
              <a:rPr lang="en-US" dirty="0" smtClean="0"/>
              <a:t>how does your personal experience connect with what your audience knows about the issue or topic?  What do you want them to do with the information</a:t>
            </a:r>
            <a:endParaRPr lang="en-US" b="1"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7A4D0E6-7B49-4871-ABF2-4E780AED2D8B}" type="slidenum">
              <a:rPr lang="en-US" smtClean="0">
                <a:latin typeface="Calibri" pitchFamily="34" charset="0"/>
              </a:rPr>
              <a:pPr eaLnBrk="1" fontAlgn="base" hangingPunct="1">
                <a:spcBef>
                  <a:spcPct val="0"/>
                </a:spcBef>
                <a:spcAft>
                  <a:spcPct val="0"/>
                </a:spcAft>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p>
          <a:p>
            <a:pPr eaLnBrk="1" hangingPunct="1">
              <a:spcBef>
                <a:spcPct val="0"/>
              </a:spcBef>
            </a:pPr>
            <a:r>
              <a:rPr lang="en-US" altLang="en-US" b="1" dirty="0" smtClean="0"/>
              <a:t>Meaning and significance – </a:t>
            </a:r>
            <a:r>
              <a:rPr lang="en-US" altLang="en-US" dirty="0" smtClean="0"/>
              <a:t>don’t wait for others to interpret your story, let them know what it means to you and its significance </a:t>
            </a:r>
          </a:p>
          <a:p>
            <a:pPr eaLnBrk="1" hangingPunct="1">
              <a:spcBef>
                <a:spcPct val="0"/>
              </a:spcBef>
            </a:pPr>
            <a:endParaRPr lang="en-US" altLang="en-US" dirty="0" smtClean="0"/>
          </a:p>
          <a:p>
            <a:pPr eaLnBrk="1" hangingPunct="1">
              <a:spcBef>
                <a:spcPct val="0"/>
              </a:spcBef>
            </a:pPr>
            <a:r>
              <a:rPr lang="en-US" altLang="en-US" b="1" dirty="0" smtClean="0"/>
              <a:t>Emotion – </a:t>
            </a:r>
            <a:r>
              <a:rPr lang="en-US" altLang="en-US" dirty="0" smtClean="0"/>
              <a:t>if you become emotional while sharing – connect it to your purpose for sharing AND explain it.  “This is tough for me right now because ________ but I think it’s important to share so you can make changes.”  </a:t>
            </a:r>
          </a:p>
          <a:p>
            <a:pPr eaLnBrk="1" hangingPunct="1">
              <a:spcBef>
                <a:spcPct val="0"/>
              </a:spcBef>
            </a:pPr>
            <a:endParaRPr lang="en-US" altLang="en-US" dirty="0" smtClean="0"/>
          </a:p>
          <a:p>
            <a:pPr eaLnBrk="1" hangingPunct="1">
              <a:spcBef>
                <a:spcPct val="0"/>
              </a:spcBef>
            </a:pPr>
            <a:r>
              <a:rPr lang="en-US" altLang="en-US" b="1" dirty="0" smtClean="0"/>
              <a:t>Process of sharing – </a:t>
            </a:r>
            <a:r>
              <a:rPr lang="en-US" altLang="en-US" dirty="0" smtClean="0"/>
              <a:t>take ownership of your sharing – “I know some of you may think I’m sharing too much.  The reason I’m sharing this information is because ________”</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5FF9C0D-5CB2-4AF7-A698-225572E312AE}" type="slidenum">
              <a:rPr lang="en-US" smtClean="0">
                <a:latin typeface="Calibri" pitchFamily="34" charset="0"/>
              </a:rPr>
              <a:pPr eaLnBrk="1" fontAlgn="base" hangingPunct="1">
                <a:spcBef>
                  <a:spcPct val="0"/>
                </a:spcBef>
                <a:spcAft>
                  <a:spcPct val="0"/>
                </a:spcAft>
              </a:pPr>
              <a:t>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lightwave_large_bg.jpg"/>
          <p:cNvPicPr>
            <a:picLocks noChangeAspect="1"/>
          </p:cNvPicPr>
          <p:nvPr/>
        </p:nvPicPr>
        <p:blipFill>
          <a:blip r:embed="rId2" cstate="print"/>
          <a:stretch>
            <a:fillRect/>
          </a:stretch>
        </p:blipFill>
        <p:spPr>
          <a:xfrm>
            <a:off x="0" y="0"/>
            <a:ext cx="9144000" cy="6858000"/>
          </a:xfrm>
          <a:prstGeom prst="rect">
            <a:avLst/>
          </a:prstGeom>
        </p:spPr>
      </p:pic>
      <p:sp>
        <p:nvSpPr>
          <p:cNvPr id="9" name="Text Placeholder 8"/>
          <p:cNvSpPr>
            <a:spLocks noGrp="1"/>
          </p:cNvSpPr>
          <p:nvPr>
            <p:ph type="body" sz="quarter" idx="10" hasCustomPrompt="1"/>
          </p:nvPr>
        </p:nvSpPr>
        <p:spPr>
          <a:xfrm>
            <a:off x="533400" y="1784722"/>
            <a:ext cx="8534400" cy="914400"/>
          </a:xfrm>
        </p:spPr>
        <p:txBody>
          <a:bodyPr/>
          <a:lstStyle>
            <a:lvl1pPr marL="228600" indent="-228600">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533400" y="2770839"/>
            <a:ext cx="8543365" cy="372037"/>
          </a:xfrm>
        </p:spPr>
        <p:txBody>
          <a:bodyPr/>
          <a:lstStyle>
            <a:lvl1pPr marL="228600" indent="-228600">
              <a:buNone/>
              <a:defRPr lang="en-US" sz="1800" i="1" kern="1200" dirty="0">
                <a:solidFill>
                  <a:schemeClr val="bg1"/>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
        <p:nvSpPr>
          <p:cNvPr id="5" name="Text Placeholder 15"/>
          <p:cNvSpPr>
            <a:spLocks noGrp="1"/>
          </p:cNvSpPr>
          <p:nvPr>
            <p:ph type="body" sz="quarter" idx="12" hasCustomPrompt="1"/>
          </p:nvPr>
        </p:nvSpPr>
        <p:spPr>
          <a:xfrm>
            <a:off x="533400" y="3237006"/>
            <a:ext cx="3352800" cy="927847"/>
          </a:xfrm>
        </p:spPr>
        <p:txBody>
          <a:bodyPr/>
          <a:lstStyle>
            <a:lvl1pPr marL="228600" indent="-228600">
              <a:buNone/>
              <a:defRPr lang="en-US" sz="1800" i="1" kern="1200" dirty="0">
                <a:solidFill>
                  <a:schemeClr val="bg1"/>
                </a:solidFill>
                <a:latin typeface="Georgia" pitchFamily="16" charset="0"/>
                <a:ea typeface="Osaka" pitchFamily="16" charset="-128"/>
                <a:cs typeface="+mn-cs"/>
              </a:defRPr>
            </a:lvl1pPr>
          </a:lstStyle>
          <a:p>
            <a:pPr lvl="0"/>
            <a:r>
              <a:rPr lang="en-US" dirty="0" smtClean="0"/>
              <a:t>Name of Presenter</a:t>
            </a:r>
            <a:endParaRPr lang="en-US" dirty="0"/>
          </a:p>
        </p:txBody>
      </p:sp>
      <p:sp>
        <p:nvSpPr>
          <p:cNvPr id="18" name="Date Placeholder 8"/>
          <p:cNvSpPr>
            <a:spLocks noGrp="1"/>
          </p:cNvSpPr>
          <p:nvPr>
            <p:ph type="dt" sz="half" idx="2"/>
          </p:nvPr>
        </p:nvSpPr>
        <p:spPr>
          <a:xfrm>
            <a:off x="2057400" y="6538610"/>
            <a:ext cx="3325906" cy="365125"/>
          </a:xfrm>
          <a:prstGeom prst="rect">
            <a:avLst/>
          </a:prstGeom>
        </p:spPr>
        <p:txBody>
          <a:bodyPr vert="horz" lIns="91440" tIns="45720" rIns="91440" bIns="45720" rtlCol="0" anchor="ctr"/>
          <a:lstStyle>
            <a:lvl1pPr algn="l">
              <a:defRPr sz="1200" b="1">
                <a:solidFill>
                  <a:schemeClr val="bg1"/>
                </a:solidFill>
                <a:latin typeface="+mn-lt"/>
              </a:defRPr>
            </a:lvl1pPr>
          </a:lstStyle>
          <a:p>
            <a:pPr>
              <a:defRPr/>
            </a:pPr>
            <a:fld id="{C8404758-953B-4903-8835-42EFB7F242EC}" type="datetimeFigureOut">
              <a:rPr lang="en-US" smtClean="0"/>
              <a:pPr>
                <a:defRPr/>
              </a:pPr>
              <a:t>10/9/2017</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022"/>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90918"/>
            <a:ext cx="5111750" cy="5042647"/>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03612"/>
            <a:ext cx="3008313" cy="43299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9DFC4312-742F-419D-AA8A-2847930D381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3327"/>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17812"/>
            <a:ext cx="5486400" cy="3751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730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5BFB9000-7223-4185-82D5-050C9749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defRPr>
            </a:lvl1pPr>
          </a:lstStyle>
          <a:p>
            <a:pPr>
              <a:defRPr/>
            </a:pPr>
            <a:fld id="{D7AB4C4E-6724-4D01-9C4E-9FADC37C4D70}" type="datetimeFigureOut">
              <a:rPr lang="en-US"/>
              <a:pPr>
                <a:defRPr/>
              </a:pPr>
              <a:t>10/9/2017</a:t>
            </a:fld>
            <a:endParaRPr lang="en-US"/>
          </a:p>
        </p:txBody>
      </p:sp>
      <p:sp>
        <p:nvSpPr>
          <p:cNvPr id="10" name="Footer Placeholder 16"/>
          <p:cNvSpPr>
            <a:spLocks noGrp="1"/>
          </p:cNvSpPr>
          <p:nvPr>
            <p:ph type="ftr" sz="quarter" idx="11"/>
          </p:nvPr>
        </p:nvSpPr>
        <p:spPr>
          <a:xfrm>
            <a:off x="2085975" y="236538"/>
            <a:ext cx="5867400" cy="365125"/>
          </a:xfrm>
          <a:prstGeom prst="rect">
            <a:avLst/>
          </a:prstGeo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92F0155-E605-45C8-AB12-55EDF4B99C65}" type="slidenum">
              <a:rPr lang="en-US"/>
              <a:pPr>
                <a:defRPr/>
              </a:pPr>
              <a:t>‹#›</a:t>
            </a:fld>
            <a:endParaRPr lang="en-US"/>
          </a:p>
        </p:txBody>
      </p:sp>
    </p:spTree>
    <p:extLst>
      <p:ext uri="{BB962C8B-B14F-4D97-AF65-F5344CB8AC3E}">
        <p14:creationId xmlns:p14="http://schemas.microsoft.com/office/powerpoint/2010/main" val="25074074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1290915"/>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936376"/>
            <a:ext cx="8247888" cy="43837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101AE581-2D8D-42F8-A37C-977E40BEB7E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DC33CC0-B2EC-423B-B4CD-B81F551D71E5}" type="slidenum">
              <a:rPr lang="en-US" smtClean="0"/>
              <a:pPr>
                <a:defRPr/>
              </a:pPr>
              <a:t>‹#›</a:t>
            </a:fld>
            <a:endParaRPr lang="en-US"/>
          </a:p>
        </p:txBody>
      </p:sp>
      <p:sp>
        <p:nvSpPr>
          <p:cNvPr id="5" name="Text Placeholder 4"/>
          <p:cNvSpPr>
            <a:spLocks noGrp="1"/>
          </p:cNvSpPr>
          <p:nvPr>
            <p:ph type="body" sz="quarter" idx="11"/>
          </p:nvPr>
        </p:nvSpPr>
        <p:spPr>
          <a:xfrm>
            <a:off x="479425" y="1969371"/>
            <a:ext cx="8229600" cy="607560"/>
          </a:xfrm>
        </p:spPr>
        <p:txBody>
          <a:bodyPr/>
          <a:lstStyle>
            <a:lvl1pPr>
              <a:buFontTx/>
              <a:buNone/>
              <a:defRPr b="1"/>
            </a:lvl1pPr>
          </a:lstStyle>
          <a:p>
            <a:pPr lvl="0"/>
            <a:r>
              <a:rPr lang="en-US" smtClean="0"/>
              <a:t>Click to edit Master text styles</a:t>
            </a:r>
          </a:p>
        </p:txBody>
      </p:sp>
      <p:sp>
        <p:nvSpPr>
          <p:cNvPr id="6" name="Content Placeholder 3"/>
          <p:cNvSpPr>
            <a:spLocks noGrp="1"/>
          </p:cNvSpPr>
          <p:nvPr>
            <p:ph sz="half" idx="2" hasCustomPrompt="1"/>
          </p:nvPr>
        </p:nvSpPr>
        <p:spPr>
          <a:xfrm>
            <a:off x="457200" y="2619566"/>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626823"/>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62449"/>
            <a:ext cx="7772400" cy="1294653"/>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1963"/>
            <a:ext cx="7772400" cy="1500187"/>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E22D0E9E-4F5B-4100-919C-1C2B30ECAB9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ADC33CC0-B2EC-423B-B4CD-B81F551D71E5}" type="slidenum">
              <a:rPr lang="en-US" smtClean="0"/>
              <a:pPr>
                <a:defRPr/>
              </a:pPr>
              <a:t>‹#›</a:t>
            </a:fld>
            <a:endParaRPr lang="en-US"/>
          </a:p>
        </p:txBody>
      </p:sp>
      <p:sp>
        <p:nvSpPr>
          <p:cNvPr id="5" name="Text Placeholder 4"/>
          <p:cNvSpPr>
            <a:spLocks noGrp="1"/>
          </p:cNvSpPr>
          <p:nvPr>
            <p:ph type="body" sz="quarter" idx="12"/>
          </p:nvPr>
        </p:nvSpPr>
        <p:spPr>
          <a:xfrm>
            <a:off x="881063" y="1429788"/>
            <a:ext cx="7348537" cy="503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90915"/>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842245"/>
            <a:ext cx="3810000" cy="474681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42244"/>
            <a:ext cx="3810000" cy="474681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318BD54A-9B23-44A8-A516-A9D3ACBD2CB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80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4439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54939"/>
            <a:ext cx="4040188" cy="3832412"/>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4439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54939"/>
            <a:ext cx="4041775" cy="384585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23624EF9-C514-4F1B-A02F-1811D6FA637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1317809"/>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23ABBFB2-4425-40D4-8BD2-9AEF63CFDA2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282AEDE0-89EA-4AF4-BA72-135DA9A9250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8" name="Picture 7" descr="lightwave_sm_bg.jpg"/>
          <p:cNvPicPr>
            <a:picLocks noChangeAspect="1"/>
          </p:cNvPicPr>
          <p:nvPr/>
        </p:nvPicPr>
        <p:blipFill>
          <a:blip r:embed="rId14" cstate="print"/>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470646" y="1621396"/>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2349501"/>
            <a:ext cx="8243047"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solidFill>
                  <a:schemeClr val="bg1"/>
                </a:solidFill>
                <a:latin typeface="+mn-lt"/>
                <a:ea typeface="+mn-ea"/>
              </a:defRPr>
            </a:lvl1pPr>
          </a:lstStyle>
          <a:p>
            <a:pPr>
              <a:defRPr/>
            </a:pPr>
            <a:fld id="{ADC33CC0-B2EC-423B-B4CD-B81F551D71E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iming>
    <p:tnLst>
      <p:par>
        <p:cTn id="1" dur="indefinite" restart="never" nodeType="tmRoot"/>
      </p:par>
    </p:tnLst>
  </p:timing>
  <p:txStyles>
    <p:titleStyle>
      <a:lvl1pPr algn="l" rtl="0" eaLnBrk="1" fontAlgn="base" hangingPunct="1">
        <a:spcBef>
          <a:spcPct val="0"/>
        </a:spcBef>
        <a:spcAft>
          <a:spcPct val="0"/>
        </a:spcAft>
        <a:defRPr sz="2700" b="1">
          <a:solidFill>
            <a:schemeClr val="tx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ostercarealumni.org/strategic-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1828800" y="4724400"/>
            <a:ext cx="5562600" cy="914400"/>
          </a:xfrm>
        </p:spPr>
        <p:txBody>
          <a:bodyPr>
            <a:noAutofit/>
          </a:bodyPr>
          <a:lstStyle/>
          <a:p>
            <a:pPr algn="ctr" eaLnBrk="1" hangingPunct="1"/>
            <a:r>
              <a:rPr lang="en-US" sz="3200" dirty="0" smtClean="0">
                <a:solidFill>
                  <a:schemeClr val="bg1">
                    <a:lumMod val="75000"/>
                    <a:lumOff val="25000"/>
                  </a:schemeClr>
                </a:solidFill>
              </a:rPr>
              <a:t>YAB 101: Strategic Sharing </a:t>
            </a:r>
          </a:p>
        </p:txBody>
      </p:sp>
      <p:pic>
        <p:nvPicPr>
          <p:cNvPr id="9219" name="Picture 4" descr="YAB 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1600200"/>
            <a:ext cx="334737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Responding to Difficult or Inappropriate Questions</a:t>
            </a:r>
            <a:endParaRPr lang="en-US" dirty="0"/>
          </a:p>
        </p:txBody>
      </p:sp>
      <p:sp>
        <p:nvSpPr>
          <p:cNvPr id="18435" name="Content Placeholder 2"/>
          <p:cNvSpPr>
            <a:spLocks noGrp="1"/>
          </p:cNvSpPr>
          <p:nvPr>
            <p:ph idx="1"/>
          </p:nvPr>
        </p:nvSpPr>
        <p:spPr/>
        <p:txBody>
          <a:bodyPr/>
          <a:lstStyle/>
          <a:p>
            <a:pPr eaLnBrk="1" hangingPunct="1"/>
            <a:r>
              <a:rPr lang="en-US" smtClean="0"/>
              <a:t>Restate your purpose and move on </a:t>
            </a:r>
          </a:p>
          <a:p>
            <a:pPr eaLnBrk="1" hangingPunct="1"/>
            <a:r>
              <a:rPr lang="en-US" smtClean="0"/>
              <a:t>Open the question up to the entire group</a:t>
            </a:r>
          </a:p>
          <a:p>
            <a:pPr eaLnBrk="1" hangingPunct="1"/>
            <a:r>
              <a:rPr lang="en-US" smtClean="0"/>
              <a:t>Generalize the question to the larger issue</a:t>
            </a:r>
          </a:p>
          <a:p>
            <a:pPr eaLnBrk="1" hangingPunct="1"/>
            <a:r>
              <a:rPr lang="en-US" smtClean="0"/>
              <a:t>Decline to answer </a:t>
            </a:r>
          </a:p>
        </p:txBody>
      </p:sp>
      <p:pic>
        <p:nvPicPr>
          <p:cNvPr id="18436" name="Picture 3" descr="C:\Documents and Settings\jlee\Local Settings\Temporary Internet Files\Content.IE5\ADV2PKJC\MP9004395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86200"/>
            <a:ext cx="44799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dirty="0" smtClean="0"/>
              <a:t>Credibility and Professionalism</a:t>
            </a:r>
          </a:p>
        </p:txBody>
      </p:sp>
      <p:sp>
        <p:nvSpPr>
          <p:cNvPr id="19459" name="Content Placeholder 2"/>
          <p:cNvSpPr>
            <a:spLocks noGrp="1"/>
          </p:cNvSpPr>
          <p:nvPr>
            <p:ph idx="1"/>
          </p:nvPr>
        </p:nvSpPr>
        <p:spPr/>
        <p:txBody>
          <a:bodyPr/>
          <a:lstStyle/>
          <a:p>
            <a:pPr eaLnBrk="1" hangingPunct="1"/>
            <a:r>
              <a:rPr lang="en-US" dirty="0" smtClean="0"/>
              <a:t>Credibility can vary due to…</a:t>
            </a:r>
          </a:p>
          <a:p>
            <a:pPr lvl="1" eaLnBrk="1" hangingPunct="1"/>
            <a:r>
              <a:rPr lang="en-US" dirty="0" smtClean="0"/>
              <a:t>Manner of communicating</a:t>
            </a:r>
          </a:p>
          <a:p>
            <a:pPr lvl="1" eaLnBrk="1" hangingPunct="1"/>
            <a:r>
              <a:rPr lang="en-US" dirty="0" smtClean="0"/>
              <a:t>Perceived status or education</a:t>
            </a:r>
          </a:p>
          <a:p>
            <a:pPr lvl="1" eaLnBrk="1" hangingPunct="1"/>
            <a:r>
              <a:rPr lang="en-US" dirty="0" smtClean="0"/>
              <a:t>Perceived trustworthiness </a:t>
            </a:r>
          </a:p>
          <a:p>
            <a:pPr lvl="1" eaLnBrk="1" hangingPunct="1"/>
            <a:r>
              <a:rPr lang="en-US" dirty="0" smtClean="0"/>
              <a:t>Appearance</a:t>
            </a:r>
          </a:p>
          <a:p>
            <a:pPr lvl="1" eaLnBrk="1" hangingPunct="1"/>
            <a:r>
              <a:rPr lang="en-US" dirty="0" smtClean="0"/>
              <a:t>Professional allies</a:t>
            </a:r>
          </a:p>
          <a:p>
            <a:pPr lvl="1" eaLnBrk="1" hangingPunct="1"/>
            <a:r>
              <a:rPr lang="en-US" dirty="0" smtClean="0"/>
              <a:t>Self-marketing and Branding</a:t>
            </a:r>
          </a:p>
          <a:p>
            <a:pPr eaLnBrk="1" hangingPunct="1">
              <a:buFont typeface="Wingdings" pitchFamily="2" charset="2"/>
              <a:buNone/>
            </a:pPr>
            <a:endParaRPr lang="en-US" dirty="0" smtClean="0"/>
          </a:p>
          <a:p>
            <a:pPr lvl="1" eaLnBrk="1" hangingPunct="1"/>
            <a:endParaRPr lang="en-US" dirty="0" smtClean="0"/>
          </a:p>
        </p:txBody>
      </p:sp>
      <p:pic>
        <p:nvPicPr>
          <p:cNvPr id="19460" name="Picture 7" descr="C:\Users\I\AppData\Local\Microsoft\Windows\Temporary Internet Files\Content.IE5\4IMJPUPP\MP9004221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733800"/>
            <a:ext cx="3530936" cy="2892425"/>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US" smtClean="0"/>
              <a:t>The YAB Panel Presentation</a:t>
            </a:r>
          </a:p>
        </p:txBody>
      </p:sp>
      <p:sp>
        <p:nvSpPr>
          <p:cNvPr id="20483" name="Content Placeholder 2"/>
          <p:cNvSpPr>
            <a:spLocks noGrp="1"/>
          </p:cNvSpPr>
          <p:nvPr>
            <p:ph idx="1"/>
          </p:nvPr>
        </p:nvSpPr>
        <p:spPr/>
        <p:txBody>
          <a:bodyPr/>
          <a:lstStyle/>
          <a:p>
            <a:pPr eaLnBrk="1" hangingPunct="1"/>
            <a:r>
              <a:rPr lang="en-US" smtClean="0"/>
              <a:t>Review typical presentation questions </a:t>
            </a:r>
          </a:p>
          <a:p>
            <a:pPr eaLnBrk="1" hangingPunct="1"/>
            <a:r>
              <a:rPr lang="en-US" smtClean="0"/>
              <a:t>Discuss format and flow </a:t>
            </a:r>
          </a:p>
          <a:p>
            <a:pPr eaLnBrk="1" hangingPunct="1"/>
            <a:r>
              <a:rPr lang="en-US" smtClean="0"/>
              <a:t>Tips for effective presentations </a:t>
            </a:r>
          </a:p>
        </p:txBody>
      </p:sp>
      <p:pic>
        <p:nvPicPr>
          <p:cNvPr id="20484" name="Picture 2" descr="C:\Documents and Settings\jlee\Local Settings\Temporary Internet Files\Content.IE5\SF7BCVE4\MP9004394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769" y="3505200"/>
            <a:ext cx="402530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smtClean="0"/>
              <a:t>Choose, Connect, and Claim </a:t>
            </a:r>
          </a:p>
        </p:txBody>
      </p:sp>
      <p:sp>
        <p:nvSpPr>
          <p:cNvPr id="21507" name="Content Placeholder 2"/>
          <p:cNvSpPr>
            <a:spLocks noGrp="1"/>
          </p:cNvSpPr>
          <p:nvPr>
            <p:ph idx="1"/>
          </p:nvPr>
        </p:nvSpPr>
        <p:spPr/>
        <p:txBody>
          <a:bodyPr/>
          <a:lstStyle/>
          <a:p>
            <a:pPr eaLnBrk="1" hangingPunct="1"/>
            <a:r>
              <a:rPr lang="en-US" dirty="0" smtClean="0"/>
              <a:t>Take some time to choose one part of your story to share </a:t>
            </a:r>
          </a:p>
          <a:p>
            <a:pPr lvl="1" eaLnBrk="1" hangingPunct="1"/>
            <a:r>
              <a:rPr lang="en-US" dirty="0" smtClean="0"/>
              <a:t>Coming into the system  </a:t>
            </a:r>
          </a:p>
          <a:p>
            <a:pPr lvl="1" eaLnBrk="1" hangingPunct="1"/>
            <a:r>
              <a:rPr lang="en-US" dirty="0" smtClean="0"/>
              <a:t>Aging out of the system </a:t>
            </a:r>
          </a:p>
          <a:p>
            <a:pPr lvl="1" eaLnBrk="1" hangingPunct="1"/>
            <a:r>
              <a:rPr lang="en-US" dirty="0" smtClean="0"/>
              <a:t>A significant life experience while in the system </a:t>
            </a:r>
          </a:p>
          <a:p>
            <a:pPr eaLnBrk="1" hangingPunct="1"/>
            <a:r>
              <a:rPr lang="en-US" dirty="0" smtClean="0"/>
              <a:t>Use page 9 of participant guide to think about how you will choose, connect, and claim </a:t>
            </a:r>
          </a:p>
          <a:p>
            <a:pPr eaLnBrk="1" hangingPunct="1"/>
            <a:r>
              <a:rPr lang="en-US" dirty="0" smtClean="0"/>
              <a:t>Present in front of the group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en-US" smtClean="0"/>
              <a:t>Results </a:t>
            </a:r>
          </a:p>
        </p:txBody>
      </p:sp>
      <p:sp>
        <p:nvSpPr>
          <p:cNvPr id="22531" name="Content Placeholder 2"/>
          <p:cNvSpPr>
            <a:spLocks noGrp="1"/>
          </p:cNvSpPr>
          <p:nvPr>
            <p:ph idx="1"/>
          </p:nvPr>
        </p:nvSpPr>
        <p:spPr/>
        <p:txBody>
          <a:bodyPr/>
          <a:lstStyle/>
          <a:p>
            <a:pPr eaLnBrk="1" hangingPunct="1"/>
            <a:r>
              <a:rPr lang="en-US" smtClean="0"/>
              <a:t>How did it feel?  </a:t>
            </a:r>
          </a:p>
          <a:p>
            <a:pPr eaLnBrk="1" hangingPunct="1"/>
            <a:r>
              <a:rPr lang="en-US" smtClean="0"/>
              <a:t>What was the toughest part?  </a:t>
            </a:r>
          </a:p>
          <a:p>
            <a:pPr eaLnBrk="1" hangingPunct="1"/>
            <a:r>
              <a:rPr lang="en-US" smtClean="0"/>
              <a:t>What was the easiest part?  </a:t>
            </a:r>
          </a:p>
        </p:txBody>
      </p:sp>
      <p:pic>
        <p:nvPicPr>
          <p:cNvPr id="22532" name="Picture 3" descr="C:\Program Files\Microsoft Office\MEDIA\CAGCAT10\j03029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336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US" smtClean="0"/>
              <a:t>Resource</a:t>
            </a:r>
          </a:p>
        </p:txBody>
      </p:sp>
      <p:sp>
        <p:nvSpPr>
          <p:cNvPr id="23555" name="Content Placeholder 2"/>
          <p:cNvSpPr>
            <a:spLocks noGrp="1"/>
          </p:cNvSpPr>
          <p:nvPr>
            <p:ph idx="1"/>
          </p:nvPr>
        </p:nvSpPr>
        <p:spPr/>
        <p:txBody>
          <a:bodyPr/>
          <a:lstStyle/>
          <a:p>
            <a:pPr eaLnBrk="1" hangingPunct="1"/>
            <a:r>
              <a:rPr lang="en-US" dirty="0" smtClean="0"/>
              <a:t>This presentation was adapted from the </a:t>
            </a:r>
            <a:r>
              <a:rPr lang="en-US" b="1" dirty="0" smtClean="0"/>
              <a:t>Strategic Sharing </a:t>
            </a:r>
            <a:r>
              <a:rPr lang="en-US" dirty="0" smtClean="0"/>
              <a:t>booklet developed by Casey Family Programs and Foster Care Alumni of America </a:t>
            </a:r>
          </a:p>
          <a:p>
            <a:r>
              <a:rPr lang="en-US" dirty="0" smtClean="0"/>
              <a:t>The booklet is available for download at </a:t>
            </a:r>
            <a:r>
              <a:rPr lang="en-US" dirty="0">
                <a:hlinkClick r:id="rId3"/>
              </a:rPr>
              <a:t>https://fostercarealumni.org/strategic-sharing</a:t>
            </a:r>
            <a:r>
              <a:rPr lang="en-US" dirty="0" smtClean="0">
                <a:hlinkClick r:id="rId3"/>
              </a:rPr>
              <a:t>/</a:t>
            </a:r>
            <a:r>
              <a:rPr lang="en-US" dirty="0" smtClean="0"/>
              <a:t> </a:t>
            </a:r>
          </a:p>
        </p:txBody>
      </p:sp>
      <p:pic>
        <p:nvPicPr>
          <p:cNvPr id="23556" name="Picture 4" descr="Strategic Sharing (2008). SeattleCasey FamilyProgram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267200"/>
            <a:ext cx="1526802" cy="195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Overview</a:t>
            </a:r>
          </a:p>
        </p:txBody>
      </p:sp>
      <p:sp>
        <p:nvSpPr>
          <p:cNvPr id="10243" name="Content Placeholder 2"/>
          <p:cNvSpPr>
            <a:spLocks noGrp="1"/>
          </p:cNvSpPr>
          <p:nvPr>
            <p:ph idx="1"/>
          </p:nvPr>
        </p:nvSpPr>
        <p:spPr/>
        <p:txBody>
          <a:bodyPr/>
          <a:lstStyle/>
          <a:p>
            <a:pPr eaLnBrk="1" hangingPunct="1"/>
            <a:r>
              <a:rPr lang="en-US" dirty="0" smtClean="0"/>
              <a:t>What is Strategic Sharing?</a:t>
            </a:r>
          </a:p>
          <a:p>
            <a:pPr eaLnBrk="1" hangingPunct="1"/>
            <a:r>
              <a:rPr lang="en-US" dirty="0" smtClean="0"/>
              <a:t>Benefits</a:t>
            </a:r>
          </a:p>
          <a:p>
            <a:pPr eaLnBrk="1" hangingPunct="1"/>
            <a:r>
              <a:rPr lang="en-US" dirty="0" smtClean="0"/>
              <a:t>Risks</a:t>
            </a:r>
          </a:p>
          <a:p>
            <a:pPr eaLnBrk="1" hangingPunct="1"/>
            <a:r>
              <a:rPr lang="en-US" dirty="0" smtClean="0"/>
              <a:t>Choose, Connect &amp; Claim</a:t>
            </a:r>
          </a:p>
          <a:p>
            <a:pPr eaLnBrk="1" hangingPunct="1"/>
            <a:r>
              <a:rPr lang="en-US" dirty="0" smtClean="0"/>
              <a:t>Practice with Strategic Sharing</a:t>
            </a:r>
          </a:p>
          <a:p>
            <a:pPr eaLnBrk="1" hangingPunct="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smtClean="0"/>
              <a:t>What is Strategic Sharing? </a:t>
            </a:r>
          </a:p>
        </p:txBody>
      </p:sp>
      <p:sp>
        <p:nvSpPr>
          <p:cNvPr id="11267" name="Content Placeholder 2"/>
          <p:cNvSpPr>
            <a:spLocks noGrp="1"/>
          </p:cNvSpPr>
          <p:nvPr>
            <p:ph idx="1"/>
          </p:nvPr>
        </p:nvSpPr>
        <p:spPr/>
        <p:txBody>
          <a:bodyPr/>
          <a:lstStyle/>
          <a:p>
            <a:pPr eaLnBrk="1" hangingPunct="1"/>
            <a:r>
              <a:rPr lang="en-US" dirty="0" smtClean="0"/>
              <a:t>Training designed to help you share your personal story in a way that is meaningful, effective, and safe</a:t>
            </a:r>
          </a:p>
        </p:txBody>
      </p:sp>
      <p:pic>
        <p:nvPicPr>
          <p:cNvPr id="11270" name="Picture 6" descr="C:\Users\bhuggins\AppData\Local\Microsoft\Windows\Temporary Internet Files\Content.IE5\9ZGE7BA9\MP900439239[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32766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591671"/>
          </a:xfrm>
        </p:spPr>
        <p:txBody>
          <a:bodyPr>
            <a:normAutofit/>
          </a:bodyPr>
          <a:lstStyle/>
          <a:p>
            <a:pPr algn="ctr" eaLnBrk="1" fontAlgn="auto" hangingPunct="1">
              <a:spcAft>
                <a:spcPts val="0"/>
              </a:spcAft>
              <a:defRPr/>
            </a:pPr>
            <a:r>
              <a:rPr lang="en-US" dirty="0" smtClean="0"/>
              <a:t>Why is it important to share our stories?</a:t>
            </a:r>
            <a:endParaRPr lang="en-US" dirty="0"/>
          </a:p>
        </p:txBody>
      </p:sp>
      <p:sp>
        <p:nvSpPr>
          <p:cNvPr id="3" name="Content Placeholder 2"/>
          <p:cNvSpPr>
            <a:spLocks noGrp="1"/>
          </p:cNvSpPr>
          <p:nvPr>
            <p:ph idx="1"/>
          </p:nvPr>
        </p:nvSpPr>
        <p:spPr>
          <a:xfrm>
            <a:off x="609600" y="2362200"/>
            <a:ext cx="8153400" cy="3552520"/>
          </a:xfrm>
        </p:spPr>
        <p:txBody>
          <a:bodyPr/>
          <a:lstStyle/>
          <a:p>
            <a:pPr eaLnBrk="1" hangingPunct="1"/>
            <a:r>
              <a:rPr lang="en-US" dirty="0" smtClean="0"/>
              <a:t>Helps “put a face” to a problem </a:t>
            </a:r>
          </a:p>
          <a:p>
            <a:pPr eaLnBrk="1" hangingPunct="1"/>
            <a:r>
              <a:rPr lang="en-US" dirty="0" smtClean="0"/>
              <a:t>Inspires change in the system and in individuals</a:t>
            </a:r>
          </a:p>
          <a:p>
            <a:pPr eaLnBrk="1" hangingPunct="1"/>
            <a:r>
              <a:rPr lang="en-US" dirty="0" smtClean="0"/>
              <a:t>Influences people’s perceptions and stereotypes </a:t>
            </a:r>
          </a:p>
          <a:p>
            <a:pPr eaLnBrk="1" hangingPunct="1"/>
            <a:r>
              <a:rPr lang="en-US" dirty="0" smtClean="0"/>
              <a:t>Youth and alumni of the system are the experts </a:t>
            </a:r>
          </a:p>
          <a:p>
            <a:pPr eaLnBrk="1" hangingPunct="1"/>
            <a:endParaRPr lang="en-US" dirty="0" smtClean="0"/>
          </a:p>
          <a:p>
            <a:pPr eaLnBrk="1" hangingPunct="1"/>
            <a:endParaRPr lang="en-US" dirty="0" smtClean="0"/>
          </a:p>
          <a:p>
            <a:pPr eaLnBrk="1" hangingPunct="1"/>
            <a:endParaRPr lang="en-US" dirty="0" smtClean="0"/>
          </a:p>
        </p:txBody>
      </p:sp>
      <p:pic>
        <p:nvPicPr>
          <p:cNvPr id="12292" name="Picture 3" descr="C:\Documents and Settings\jlee\Local Settings\Temporary Internet Files\Content.IE5\CPLK9KZX\MP9004435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343400"/>
            <a:ext cx="3714750" cy="177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What are some of the risks when sharing your story? </a:t>
            </a:r>
            <a:endParaRPr lang="en-US" dirty="0"/>
          </a:p>
        </p:txBody>
      </p:sp>
      <p:sp>
        <p:nvSpPr>
          <p:cNvPr id="13315" name="Content Placeholder 2"/>
          <p:cNvSpPr>
            <a:spLocks noGrp="1"/>
          </p:cNvSpPr>
          <p:nvPr>
            <p:ph idx="1"/>
          </p:nvPr>
        </p:nvSpPr>
        <p:spPr/>
        <p:txBody>
          <a:bodyPr/>
          <a:lstStyle/>
          <a:p>
            <a:pPr eaLnBrk="1" hangingPunct="1"/>
            <a:r>
              <a:rPr lang="en-US" dirty="0" smtClean="0"/>
              <a:t>Sharing regret/over sharing  </a:t>
            </a:r>
          </a:p>
          <a:p>
            <a:pPr eaLnBrk="1" hangingPunct="1"/>
            <a:r>
              <a:rPr lang="en-US" dirty="0" smtClean="0"/>
              <a:t>Memories can be painful </a:t>
            </a:r>
          </a:p>
          <a:p>
            <a:pPr eaLnBrk="1" hangingPunct="1"/>
            <a:r>
              <a:rPr lang="en-US" dirty="0" smtClean="0"/>
              <a:t>Some people only hear what they want to hear </a:t>
            </a:r>
          </a:p>
          <a:p>
            <a:pPr eaLnBrk="1" hangingPunct="1"/>
            <a:r>
              <a:rPr lang="en-US" dirty="0" smtClean="0"/>
              <a:t>It’s personal – it’s </a:t>
            </a:r>
            <a:r>
              <a:rPr lang="en-US" b="1" dirty="0" smtClean="0"/>
              <a:t>YOUR</a:t>
            </a:r>
            <a:r>
              <a:rPr lang="en-US" dirty="0" smtClean="0"/>
              <a:t> life!  </a:t>
            </a:r>
          </a:p>
        </p:txBody>
      </p:sp>
      <p:pic>
        <p:nvPicPr>
          <p:cNvPr id="13316" name="Picture 2" descr="C:\Documents and Settings\jlee\Local Settings\Temporary Internet Files\Content.IE5\CPLK9KZX\MP9004444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269" y="4191000"/>
            <a:ext cx="35655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r>
              <a:rPr lang="en-US" smtClean="0"/>
              <a:t>How do we guard against the risks? </a:t>
            </a:r>
          </a:p>
        </p:txBody>
      </p:sp>
      <p:sp>
        <p:nvSpPr>
          <p:cNvPr id="14339" name="Content Placeholder 2"/>
          <p:cNvSpPr>
            <a:spLocks noGrp="1"/>
          </p:cNvSpPr>
          <p:nvPr>
            <p:ph idx="1"/>
          </p:nvPr>
        </p:nvSpPr>
        <p:spPr/>
        <p:txBody>
          <a:bodyPr/>
          <a:lstStyle/>
          <a:p>
            <a:pPr eaLnBrk="1" hangingPunct="1"/>
            <a:r>
              <a:rPr lang="en-US" smtClean="0"/>
              <a:t>Be prepared </a:t>
            </a:r>
          </a:p>
          <a:p>
            <a:pPr eaLnBrk="1" hangingPunct="1"/>
            <a:r>
              <a:rPr lang="en-US" smtClean="0"/>
              <a:t>Be strategic </a:t>
            </a:r>
          </a:p>
          <a:p>
            <a:pPr eaLnBrk="1" hangingPunct="1"/>
            <a:r>
              <a:rPr lang="en-US" smtClean="0"/>
              <a:t>Be honest </a:t>
            </a:r>
          </a:p>
        </p:txBody>
      </p:sp>
      <p:pic>
        <p:nvPicPr>
          <p:cNvPr id="14340" name="Picture 3" descr="C:\Documents and Settings\jlee\Local Settings\Temporary Internet Files\Content.IE5\SF7BCVE4\MP900439284[1].jpg"/>
          <p:cNvPicPr>
            <a:picLocks noChangeAspect="1" noChangeArrowheads="1"/>
          </p:cNvPicPr>
          <p:nvPr/>
        </p:nvPicPr>
        <p:blipFill>
          <a:blip r:embed="rId3">
            <a:clrChange>
              <a:clrFrom>
                <a:srgbClr val="D6DBDE"/>
              </a:clrFrom>
              <a:clrTo>
                <a:srgbClr val="D6DBDE">
                  <a:alpha val="0"/>
                </a:srgbClr>
              </a:clrTo>
            </a:clrChange>
            <a:extLst>
              <a:ext uri="{28A0092B-C50C-407E-A947-70E740481C1C}">
                <a14:useLocalDpi xmlns:a14="http://schemas.microsoft.com/office/drawing/2010/main" val="0"/>
              </a:ext>
            </a:extLst>
          </a:blip>
          <a:srcRect/>
          <a:stretch>
            <a:fillRect/>
          </a:stretch>
        </p:blipFill>
        <p:spPr bwMode="auto">
          <a:xfrm>
            <a:off x="3733800" y="3048000"/>
            <a:ext cx="4846638"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smtClean="0"/>
              <a:t>Being Strategic </a:t>
            </a:r>
          </a:p>
        </p:txBody>
      </p:sp>
      <p:sp>
        <p:nvSpPr>
          <p:cNvPr id="15363" name="Content Placeholder 2"/>
          <p:cNvSpPr>
            <a:spLocks noGrp="1"/>
          </p:cNvSpPr>
          <p:nvPr>
            <p:ph idx="1"/>
          </p:nvPr>
        </p:nvSpPr>
        <p:spPr/>
        <p:txBody>
          <a:bodyPr/>
          <a:lstStyle/>
          <a:p>
            <a:pPr eaLnBrk="1" hangingPunct="1"/>
            <a:r>
              <a:rPr lang="en-US" smtClean="0"/>
              <a:t>Choose</a:t>
            </a:r>
          </a:p>
          <a:p>
            <a:pPr lvl="1" eaLnBrk="1" hangingPunct="1"/>
            <a:r>
              <a:rPr lang="en-US" smtClean="0"/>
              <a:t>Your purpose</a:t>
            </a:r>
          </a:p>
          <a:p>
            <a:pPr lvl="1" eaLnBrk="1" hangingPunct="1"/>
            <a:r>
              <a:rPr lang="en-US" smtClean="0"/>
              <a:t>What you will share </a:t>
            </a:r>
          </a:p>
          <a:p>
            <a:pPr lvl="1" eaLnBrk="1" hangingPunct="1"/>
            <a:r>
              <a:rPr lang="en-US" smtClean="0"/>
              <a:t>The details  </a:t>
            </a:r>
          </a:p>
        </p:txBody>
      </p:sp>
      <p:pic>
        <p:nvPicPr>
          <p:cNvPr id="15364" name="Picture 2" descr="C:\Documents and Settings\jlee\Local Settings\Temporary Internet Files\Content.IE5\CPLK9KZX\MP9004443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667000"/>
            <a:ext cx="23209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eaLnBrk="1" hangingPunct="1"/>
            <a:r>
              <a:rPr lang="en-US" smtClean="0"/>
              <a:t>Being Strategic (cont.)</a:t>
            </a:r>
          </a:p>
        </p:txBody>
      </p:sp>
      <p:sp>
        <p:nvSpPr>
          <p:cNvPr id="16387" name="Content Placeholder 2"/>
          <p:cNvSpPr>
            <a:spLocks noGrp="1"/>
          </p:cNvSpPr>
          <p:nvPr>
            <p:ph idx="1"/>
          </p:nvPr>
        </p:nvSpPr>
        <p:spPr/>
        <p:txBody>
          <a:bodyPr/>
          <a:lstStyle/>
          <a:p>
            <a:pPr eaLnBrk="1" hangingPunct="1"/>
            <a:r>
              <a:rPr lang="en-US" smtClean="0"/>
              <a:t>Connect with your…</a:t>
            </a:r>
          </a:p>
          <a:p>
            <a:pPr lvl="1" eaLnBrk="1" hangingPunct="1"/>
            <a:r>
              <a:rPr lang="en-US" smtClean="0"/>
              <a:t>Audience </a:t>
            </a:r>
          </a:p>
          <a:p>
            <a:pPr lvl="1" eaLnBrk="1" hangingPunct="1"/>
            <a:r>
              <a:rPr lang="en-US" smtClean="0"/>
              <a:t>Purpose </a:t>
            </a:r>
          </a:p>
        </p:txBody>
      </p:sp>
      <p:pic>
        <p:nvPicPr>
          <p:cNvPr id="16388" name="Picture 2" descr="C:\Documents and Settings\jlee\Local Settings\Temporary Internet Files\Content.IE5\SF7BCVE4\MP9004010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819400"/>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smtClean="0"/>
              <a:t>Being Strategic (cont.)</a:t>
            </a:r>
          </a:p>
        </p:txBody>
      </p:sp>
      <p:sp>
        <p:nvSpPr>
          <p:cNvPr id="17411" name="Content Placeholder 2"/>
          <p:cNvSpPr>
            <a:spLocks noGrp="1"/>
          </p:cNvSpPr>
          <p:nvPr>
            <p:ph idx="1"/>
          </p:nvPr>
        </p:nvSpPr>
        <p:spPr/>
        <p:txBody>
          <a:bodyPr/>
          <a:lstStyle/>
          <a:p>
            <a:pPr eaLnBrk="1" hangingPunct="1"/>
            <a:r>
              <a:rPr lang="en-US" smtClean="0"/>
              <a:t>Claim the…</a:t>
            </a:r>
          </a:p>
          <a:p>
            <a:pPr lvl="1" eaLnBrk="1" hangingPunct="1"/>
            <a:r>
              <a:rPr lang="en-US" smtClean="0"/>
              <a:t>Meaning and significance </a:t>
            </a:r>
          </a:p>
          <a:p>
            <a:pPr lvl="1" eaLnBrk="1" hangingPunct="1"/>
            <a:r>
              <a:rPr lang="en-US" smtClean="0"/>
              <a:t>Emotion</a:t>
            </a:r>
          </a:p>
          <a:p>
            <a:pPr lvl="1" eaLnBrk="1" hangingPunct="1"/>
            <a:r>
              <a:rPr lang="en-US" smtClean="0"/>
              <a:t>Process of sharing </a:t>
            </a:r>
          </a:p>
        </p:txBody>
      </p:sp>
      <p:pic>
        <p:nvPicPr>
          <p:cNvPr id="17412" name="Picture 2" descr="C:\Documents and Settings\jlee\Local Settings\Temporary Internet Files\Content.IE5\CPLK9KZX\MP9004443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5200"/>
            <a:ext cx="40227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WTP PowerPoint Background - LightWav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5C0C1770D675469EAD3ACF5A20E6CE" ma:contentTypeVersion="18" ma:contentTypeDescription="Create a new document." ma:contentTypeScope="" ma:versionID="aef0c2472d4ee63f0ffa9b9efaa18462">
  <xsd:schema xmlns:xsd="http://www.w3.org/2001/XMLSchema" xmlns:xs="http://www.w3.org/2001/XMLSchema" xmlns:p="http://schemas.microsoft.com/office/2006/metadata/properties" xmlns:ns2="62e230ba-6161-46e5-bc09-a07a0d27497d" xmlns:ns3="d9f52d90-5a5f-4120-ae99-bd0bc4cda7e6" targetNamespace="http://schemas.microsoft.com/office/2006/metadata/properties" ma:root="true" ma:fieldsID="801ec30e5e88cc77744b3bc71ffbb539" ns2:_="" ns3:_="">
    <xsd:import namespace="62e230ba-6161-46e5-bc09-a07a0d27497d"/>
    <xsd:import namespace="d9f52d90-5a5f-4120-ae99-bd0bc4cda7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230ba-6161-46e5-bc09-a07a0d2749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f52d90-5a5f-4120-ae99-bd0bc4cda7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0d6901-8ae5-4d3f-9a7e-8f262e7b6515}" ma:internalName="TaxCatchAll" ma:showField="CatchAllData" ma:web="d9f52d90-5a5f-4120-ae99-bd0bc4cda7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9f52d90-5a5f-4120-ae99-bd0bc4cda7e6" xsi:nil="true"/>
    <lcf76f155ced4ddcb4097134ff3c332f xmlns="62e230ba-6161-46e5-bc09-a07a0d2749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D7A24F-35BC-403F-9FA1-26D38DA67081}"/>
</file>

<file path=customXml/itemProps2.xml><?xml version="1.0" encoding="utf-8"?>
<ds:datastoreItem xmlns:ds="http://schemas.openxmlformats.org/officeDocument/2006/customXml" ds:itemID="{D90DE553-C36B-4469-8596-09B6376DCACA}"/>
</file>

<file path=customXml/itemProps3.xml><?xml version="1.0" encoding="utf-8"?>
<ds:datastoreItem xmlns:ds="http://schemas.openxmlformats.org/officeDocument/2006/customXml" ds:itemID="{19352F7E-2473-4BB5-B172-5F706CC941EE}"/>
</file>

<file path=docProps/app.xml><?xml version="1.0" encoding="utf-8"?>
<Properties xmlns="http://schemas.openxmlformats.org/officeDocument/2006/extended-properties" xmlns:vt="http://schemas.openxmlformats.org/officeDocument/2006/docPropsVTypes">
  <Template>Module</Template>
  <TotalTime>422</TotalTime>
  <Words>1106</Words>
  <Application>Microsoft Office PowerPoint</Application>
  <PresentationFormat>On-screen Show (4:3)</PresentationFormat>
  <Paragraphs>132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Georgia</vt:lpstr>
      <vt:lpstr>Osaka</vt:lpstr>
      <vt:lpstr>Wingdings</vt:lpstr>
      <vt:lpstr>CWTP PowerPoint Background - LightWave</vt:lpstr>
      <vt:lpstr>PowerPoint Presentation</vt:lpstr>
      <vt:lpstr>Overview</vt:lpstr>
      <vt:lpstr>What is Strategic Sharing? </vt:lpstr>
      <vt:lpstr>Why is it important to share our stories?</vt:lpstr>
      <vt:lpstr>What are some of the risks when sharing your story? </vt:lpstr>
      <vt:lpstr>How do we guard against the risks? </vt:lpstr>
      <vt:lpstr>Being Strategic </vt:lpstr>
      <vt:lpstr>Being Strategic (cont.)</vt:lpstr>
      <vt:lpstr>Being Strategic (cont.)</vt:lpstr>
      <vt:lpstr>Responding to Difficult or Inappropriate Questions</vt:lpstr>
      <vt:lpstr>Credibility and Professionalism</vt:lpstr>
      <vt:lpstr>The YAB Panel Presentation</vt:lpstr>
      <vt:lpstr>Choose, Connect, and Claim </vt:lpstr>
      <vt:lpstr>Results </vt:lpstr>
      <vt:lpstr>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dc:creator>
  <cp:lastModifiedBy>Huggins, Barbara Michelle</cp:lastModifiedBy>
  <cp:revision>36</cp:revision>
  <dcterms:created xsi:type="dcterms:W3CDTF">2011-03-02T19:35:52Z</dcterms:created>
  <dcterms:modified xsi:type="dcterms:W3CDTF">2017-10-09T19:32:36Z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0x010100675C0C1770D675469EAD3ACF5A20E6CE</vt:lpwstr>
  </property>
</Properties>
</file>